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2" r:id="rId5"/>
    <p:sldId id="260" r:id="rId6"/>
    <p:sldId id="267" r:id="rId7"/>
    <p:sldId id="270" r:id="rId8"/>
    <p:sldId id="271" r:id="rId9"/>
    <p:sldId id="261" r:id="rId10"/>
    <p:sldId id="263" r:id="rId11"/>
    <p:sldId id="262" r:id="rId12"/>
    <p:sldId id="264" r:id="rId13"/>
    <p:sldId id="265" r:id="rId14"/>
    <p:sldId id="266" r:id="rId15"/>
    <p:sldId id="268" r:id="rId16"/>
    <p:sldId id="274" r:id="rId17"/>
    <p:sldId id="269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DBs</c:v>
                </c:pt>
              </c:strCache>
            </c:strRef>
          </c:tx>
          <c:dLbls>
            <c:dLbl>
              <c:idx val="3"/>
              <c:layout>
                <c:manualLayout>
                  <c:x val="-1.4747035930853471E-2"/>
                  <c:y val="3.7081812944113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Americas</c:v>
                </c:pt>
                <c:pt idx="1">
                  <c:v>Asia-Pacific</c:v>
                </c:pt>
                <c:pt idx="2">
                  <c:v>Africa</c:v>
                </c:pt>
                <c:pt idx="3">
                  <c:v>Arab States</c:v>
                </c:pt>
                <c:pt idx="4">
                  <c:v>EU-CIS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</c:v>
                </c:pt>
                <c:pt idx="1">
                  <c:v>19</c:v>
                </c:pt>
                <c:pt idx="2">
                  <c:v>5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accent6">
            <a:lumMod val="20000"/>
            <a:lumOff val="80000"/>
          </a:schemeClr>
        </a:solidFill>
      </c:spPr>
      <c:txPr>
        <a:bodyPr/>
        <a:lstStyle/>
        <a:p>
          <a:pPr>
            <a:defRPr>
              <a:latin typeface="Myriad Pro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 of system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Desinventar</c:v>
                </c:pt>
                <c:pt idx="1">
                  <c:v>Stand-alone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lang="en-US" sz="1600" b="0" i="0" u="none" strike="noStrike" kern="1200" baseline="0">
              <a:solidFill>
                <a:srgbClr val="000000"/>
              </a:solidFill>
              <a:latin typeface="Myriad Pro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Language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English</c:v>
                </c:pt>
                <c:pt idx="1">
                  <c:v>Spanish</c:v>
                </c:pt>
                <c:pt idx="2">
                  <c:v>Other</c:v>
                </c:pt>
                <c:pt idx="3">
                  <c:v>NA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17</c:v>
                </c:pt>
                <c:pt idx="2">
                  <c:v>13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913641003207933"/>
          <c:y val="0.30723343175853018"/>
          <c:w val="0.36086358996792067"/>
          <c:h val="0.47365813648293964"/>
        </c:manualLayout>
      </c:layout>
      <c:overlay val="0"/>
      <c:txPr>
        <a:bodyPr/>
        <a:lstStyle/>
        <a:p>
          <a:pPr>
            <a:defRPr sz="1600">
              <a:latin typeface="Myriad Pro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Hosting institutions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Gov.</c:v>
                </c:pt>
                <c:pt idx="1">
                  <c:v>NGO</c:v>
                </c:pt>
                <c:pt idx="2">
                  <c:v>Res. Center/Univ.</c:v>
                </c:pt>
                <c:pt idx="3">
                  <c:v>Consortium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</c:v>
                </c:pt>
                <c:pt idx="1">
                  <c:v>2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lang="en-US" sz="1600" b="0" i="0" u="none" strike="noStrike" kern="1200" baseline="0">
              <a:solidFill>
                <a:srgbClr val="000000"/>
              </a:solidFill>
              <a:latin typeface="Myriad Pro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990C-F8A8-43D9-A55B-CDF27C93198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0C21-9BD7-4EFB-A9FD-BFD868D9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5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990C-F8A8-43D9-A55B-CDF27C93198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0C21-9BD7-4EFB-A9FD-BFD868D9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8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990C-F8A8-43D9-A55B-CDF27C93198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0C21-9BD7-4EFB-A9FD-BFD868D9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990C-F8A8-43D9-A55B-CDF27C93198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0C21-9BD7-4EFB-A9FD-BFD868D9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3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990C-F8A8-43D9-A55B-CDF27C93198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0C21-9BD7-4EFB-A9FD-BFD868D9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990C-F8A8-43D9-A55B-CDF27C93198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0C21-9BD7-4EFB-A9FD-BFD868D9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0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990C-F8A8-43D9-A55B-CDF27C93198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0C21-9BD7-4EFB-A9FD-BFD868D9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7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990C-F8A8-43D9-A55B-CDF27C93198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0C21-9BD7-4EFB-A9FD-BFD868D9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5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990C-F8A8-43D9-A55B-CDF27C93198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0C21-9BD7-4EFB-A9FD-BFD868D9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1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990C-F8A8-43D9-A55B-CDF27C93198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0C21-9BD7-4EFB-A9FD-BFD868D9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9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990C-F8A8-43D9-A55B-CDF27C93198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0C21-9BD7-4EFB-A9FD-BFD868D9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4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A990C-F8A8-43D9-A55B-CDF27C93198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0C21-9BD7-4EFB-A9FD-BFD868D9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8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Analysis and Needs and Requirements for Hazard</a:t>
            </a:r>
            <a:br>
              <a:rPr lang="en-US" dirty="0" smtClean="0"/>
            </a:b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US" sz="2400" dirty="0" smtClean="0"/>
          </a:p>
          <a:p>
            <a:pPr algn="r"/>
            <a:endParaRPr lang="en-US" sz="2400" dirty="0"/>
          </a:p>
          <a:p>
            <a:pPr algn="r"/>
            <a:r>
              <a:rPr lang="en-US" sz="2500" dirty="0" smtClean="0"/>
              <a:t>Maxx Dilley</a:t>
            </a:r>
          </a:p>
          <a:p>
            <a:pPr algn="r"/>
            <a:r>
              <a:rPr lang="en-US" sz="2500" dirty="0" smtClean="0"/>
              <a:t>Bureau for Crisis Prevention and Recovery</a:t>
            </a:r>
            <a:endParaRPr lang="en-US" sz="2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1070422" cy="210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1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characteristics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 of system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843488843"/>
              </p:ext>
            </p:extLst>
          </p:nvPr>
        </p:nvGraphicFramePr>
        <p:xfrm>
          <a:off x="251520" y="1772816"/>
          <a:ext cx="424847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72683654"/>
              </p:ext>
            </p:extLst>
          </p:nvPr>
        </p:nvGraphicFramePr>
        <p:xfrm>
          <a:off x="4644008" y="1628800"/>
          <a:ext cx="3895328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275856" y="3762000"/>
            <a:ext cx="15121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Desinventar</a:t>
            </a:r>
            <a:endParaRPr lang="en-US" dirty="0" smtClean="0"/>
          </a:p>
          <a:p>
            <a:r>
              <a:rPr lang="en-US" dirty="0" smtClean="0"/>
              <a:t>Unique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6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Institutionalization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Determines: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Continuity and consistency of data reporting and recording</a:t>
            </a:r>
          </a:p>
          <a:p>
            <a:r>
              <a:rPr lang="en-US" dirty="0" smtClean="0"/>
              <a:t>Quality control, credibility</a:t>
            </a:r>
          </a:p>
          <a:p>
            <a:r>
              <a:rPr lang="en-US" dirty="0" smtClean="0"/>
              <a:t>Use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Hosting institutions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16835890"/>
              </p:ext>
            </p:extLst>
          </p:nvPr>
        </p:nvGraphicFramePr>
        <p:xfrm>
          <a:off x="4499992" y="1124744"/>
          <a:ext cx="424847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18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Compararison</a:t>
            </a:r>
            <a:r>
              <a:rPr lang="en-US" dirty="0" smtClean="0"/>
              <a:t> by host type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623073"/>
              </p:ext>
            </p:extLst>
          </p:nvPr>
        </p:nvGraphicFramePr>
        <p:xfrm>
          <a:off x="323528" y="1412776"/>
          <a:ext cx="8382000" cy="4485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/>
                <a:gridCol w="3432768"/>
                <a:gridCol w="2510832"/>
              </a:tblGrid>
              <a:tr h="9201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  <a:latin typeface="Myriad Pro"/>
                        </a:rPr>
                        <a:t>Criteria</a:t>
                      </a:r>
                      <a:endParaRPr lang="en-US" sz="1600" b="1" dirty="0">
                        <a:effectLst/>
                        <a:latin typeface="Myriad Pro"/>
                        <a:ea typeface="Calibri"/>
                        <a:cs typeface="Calibri"/>
                      </a:endParaRPr>
                    </a:p>
                  </a:txBody>
                  <a:tcPr marL="59976" marR="5997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 smtClean="0">
                          <a:effectLst/>
                          <a:latin typeface="Myriad Pro"/>
                        </a:rPr>
                        <a:t>Government-hosted</a:t>
                      </a:r>
                      <a:endParaRPr lang="en-US" sz="1600" b="1" dirty="0">
                        <a:effectLst/>
                        <a:latin typeface="Myriad Pro"/>
                        <a:ea typeface="Calibri"/>
                        <a:cs typeface="Calibri"/>
                      </a:endParaRPr>
                    </a:p>
                  </a:txBody>
                  <a:tcPr marL="59976" marR="5997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 smtClean="0">
                          <a:effectLst/>
                          <a:latin typeface="Myriad Pro"/>
                        </a:rPr>
                        <a:t>Non-government hosted</a:t>
                      </a:r>
                      <a:endParaRPr lang="en-US" sz="1600" b="1" dirty="0">
                        <a:effectLst/>
                        <a:latin typeface="Myriad Pro"/>
                        <a:ea typeface="Calibri"/>
                        <a:cs typeface="Calibri"/>
                      </a:endParaRPr>
                    </a:p>
                  </a:txBody>
                  <a:tcPr marL="59976" marR="59976" marT="0" marB="0"/>
                </a:tc>
              </a:tr>
              <a:tr h="4773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  <a:latin typeface="Myriad Pro"/>
                        </a:rPr>
                        <a:t>1: Up-to-date</a:t>
                      </a:r>
                      <a:endParaRPr lang="en-US" sz="1600" b="1">
                        <a:effectLst/>
                        <a:latin typeface="Myriad Pro"/>
                        <a:ea typeface="Calibri"/>
                        <a:cs typeface="Calibri"/>
                      </a:endParaRPr>
                    </a:p>
                  </a:txBody>
                  <a:tcPr marL="59976" marR="5997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  <a:latin typeface="Myriad Pro"/>
                        </a:rPr>
                        <a:t>27 (61%)</a:t>
                      </a:r>
                      <a:endParaRPr lang="en-US" sz="1600" b="1" dirty="0">
                        <a:effectLst/>
                        <a:latin typeface="Myriad Pro"/>
                        <a:ea typeface="Calibri"/>
                        <a:cs typeface="Calibri"/>
                      </a:endParaRPr>
                    </a:p>
                  </a:txBody>
                  <a:tcPr marL="59976" marR="5997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  <a:latin typeface="Myriad Pro"/>
                        </a:rPr>
                        <a:t>9 (69%)</a:t>
                      </a:r>
                      <a:endParaRPr lang="en-US" sz="1600" b="1" dirty="0">
                        <a:effectLst/>
                        <a:latin typeface="Myriad Pro"/>
                        <a:ea typeface="Calibri"/>
                        <a:cs typeface="Calibri"/>
                      </a:endParaRPr>
                    </a:p>
                  </a:txBody>
                  <a:tcPr marL="59976" marR="59976" marT="0" marB="0"/>
                </a:tc>
              </a:tr>
              <a:tr h="4773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 smtClean="0">
                          <a:effectLst/>
                          <a:latin typeface="Myriad Pro"/>
                        </a:rPr>
                        <a:t>2: </a:t>
                      </a:r>
                      <a:r>
                        <a:rPr lang="en-GB" sz="1600" b="1" dirty="0">
                          <a:effectLst/>
                          <a:latin typeface="Myriad Pro"/>
                        </a:rPr>
                        <a:t>Publicly accessible</a:t>
                      </a:r>
                      <a:endParaRPr lang="en-US" sz="1600" b="1" dirty="0">
                        <a:effectLst/>
                        <a:latin typeface="Myriad Pro"/>
                        <a:ea typeface="Calibri"/>
                        <a:cs typeface="Calibri"/>
                      </a:endParaRPr>
                    </a:p>
                  </a:txBody>
                  <a:tcPr marL="59976" marR="5997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  <a:latin typeface="Myriad Pro"/>
                        </a:rPr>
                        <a:t>36 (82%)</a:t>
                      </a:r>
                      <a:endParaRPr lang="en-US" sz="1600" b="1" dirty="0">
                        <a:effectLst/>
                        <a:latin typeface="Myriad Pro"/>
                        <a:ea typeface="Calibri"/>
                        <a:cs typeface="Calibri"/>
                      </a:endParaRPr>
                    </a:p>
                  </a:txBody>
                  <a:tcPr marL="59976" marR="5997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  <a:latin typeface="Myriad Pro"/>
                        </a:rPr>
                        <a:t>13 (100%)</a:t>
                      </a:r>
                      <a:endParaRPr lang="en-US" sz="1600" b="1" dirty="0">
                        <a:effectLst/>
                        <a:latin typeface="Myriad Pro"/>
                        <a:ea typeface="Calibri"/>
                        <a:cs typeface="Calibri"/>
                      </a:endParaRPr>
                    </a:p>
                  </a:txBody>
                  <a:tcPr marL="59976" marR="59976" marT="0" marB="0"/>
                </a:tc>
              </a:tr>
              <a:tr h="4773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  <a:latin typeface="Myriad Pro"/>
                        </a:rPr>
                        <a:t>3</a:t>
                      </a:r>
                      <a:r>
                        <a:rPr lang="en-GB" sz="1600" b="1" dirty="0" smtClean="0">
                          <a:effectLst/>
                          <a:latin typeface="Myriad Pro"/>
                        </a:rPr>
                        <a:t>: </a:t>
                      </a:r>
                      <a:r>
                        <a:rPr lang="en-GB" sz="1600" b="1" dirty="0">
                          <a:effectLst/>
                          <a:latin typeface="Myriad Pro"/>
                        </a:rPr>
                        <a:t>Quality Assured</a:t>
                      </a:r>
                      <a:endParaRPr lang="en-US" sz="1600" b="1" dirty="0">
                        <a:effectLst/>
                        <a:latin typeface="Myriad Pro"/>
                        <a:ea typeface="Calibri"/>
                        <a:cs typeface="Calibri"/>
                      </a:endParaRPr>
                    </a:p>
                  </a:txBody>
                  <a:tcPr marL="59976" marR="5997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  <a:latin typeface="Myriad Pro"/>
                        </a:rPr>
                        <a:t>8 (18%)</a:t>
                      </a:r>
                      <a:endParaRPr lang="en-US" sz="1600" b="1">
                        <a:effectLst/>
                        <a:latin typeface="Myriad Pro"/>
                        <a:ea typeface="Calibri"/>
                        <a:cs typeface="Calibri"/>
                      </a:endParaRPr>
                    </a:p>
                  </a:txBody>
                  <a:tcPr marL="59976" marR="5997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  <a:latin typeface="Myriad Pro"/>
                        </a:rPr>
                        <a:t>2 (15%)</a:t>
                      </a:r>
                      <a:endParaRPr lang="en-US" sz="1600" b="1" dirty="0">
                        <a:effectLst/>
                        <a:latin typeface="Myriad Pro"/>
                        <a:ea typeface="Calibri"/>
                        <a:cs typeface="Calibri"/>
                      </a:endParaRPr>
                    </a:p>
                  </a:txBody>
                  <a:tcPr marL="59976" marR="59976" marT="0" marB="0"/>
                </a:tc>
              </a:tr>
              <a:tr h="19499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 smtClean="0">
                          <a:effectLst/>
                          <a:latin typeface="Myriad Pro"/>
                        </a:rPr>
                        <a:t>4: </a:t>
                      </a:r>
                      <a:r>
                        <a:rPr lang="en-GB" sz="1600" b="1" dirty="0">
                          <a:effectLst/>
                          <a:latin typeface="Myriad Pro"/>
                        </a:rPr>
                        <a:t>Applied</a:t>
                      </a:r>
                      <a:endParaRPr lang="en-US" sz="1600" b="1" dirty="0">
                        <a:effectLst/>
                        <a:latin typeface="Myriad Pro"/>
                        <a:ea typeface="Calibri"/>
                        <a:cs typeface="Calibri"/>
                      </a:endParaRPr>
                    </a:p>
                  </a:txBody>
                  <a:tcPr marL="59976" marR="5997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  <a:latin typeface="Myriad Pro"/>
                        </a:rPr>
                        <a:t>13 (30%) </a:t>
                      </a:r>
                      <a:endParaRPr lang="en-GB" sz="1600" b="1" dirty="0" smtClean="0">
                        <a:effectLst/>
                        <a:latin typeface="Myriad Pro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 smtClean="0">
                          <a:effectLst/>
                          <a:latin typeface="Myriad Pro"/>
                        </a:rPr>
                        <a:t>Applications </a:t>
                      </a:r>
                      <a:r>
                        <a:rPr lang="en-GB" sz="1600" b="1" dirty="0">
                          <a:effectLst/>
                          <a:latin typeface="Myriad Pro"/>
                        </a:rPr>
                        <a:t>include: </a:t>
                      </a:r>
                      <a:endParaRPr lang="en-GB" sz="1600" b="1" dirty="0" smtClean="0">
                        <a:effectLst/>
                        <a:latin typeface="Myriad Pro"/>
                      </a:endParaRP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600" b="1" dirty="0" smtClean="0">
                          <a:effectLst/>
                          <a:latin typeface="Myriad Pro"/>
                        </a:rPr>
                        <a:t>8 </a:t>
                      </a:r>
                      <a:r>
                        <a:rPr lang="en-GB" sz="1600" b="1" dirty="0">
                          <a:effectLst/>
                          <a:latin typeface="Myriad Pro"/>
                        </a:rPr>
                        <a:t>(42%) </a:t>
                      </a:r>
                      <a:r>
                        <a:rPr lang="en-GB" sz="1600" b="1" dirty="0" smtClean="0">
                          <a:effectLst/>
                          <a:latin typeface="Myriad Pro"/>
                        </a:rPr>
                        <a:t>policies</a:t>
                      </a: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600" b="1" dirty="0" smtClean="0">
                          <a:effectLst/>
                          <a:latin typeface="Myriad Pro"/>
                        </a:rPr>
                        <a:t>5 </a:t>
                      </a:r>
                      <a:r>
                        <a:rPr lang="en-GB" sz="1600" b="1" dirty="0">
                          <a:effectLst/>
                          <a:latin typeface="Myriad Pro"/>
                        </a:rPr>
                        <a:t>(26%) </a:t>
                      </a:r>
                      <a:r>
                        <a:rPr lang="en-GB" sz="1600" b="1" dirty="0" smtClean="0">
                          <a:effectLst/>
                          <a:latin typeface="Myriad Pro"/>
                        </a:rPr>
                        <a:t>analysis</a:t>
                      </a: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600" b="1" dirty="0" smtClean="0">
                          <a:effectLst/>
                          <a:latin typeface="Myriad Pro"/>
                        </a:rPr>
                        <a:t>6 </a:t>
                      </a:r>
                      <a:r>
                        <a:rPr lang="en-GB" sz="1600" b="1" dirty="0">
                          <a:effectLst/>
                          <a:latin typeface="Myriad Pro"/>
                        </a:rPr>
                        <a:t>(32%) </a:t>
                      </a:r>
                      <a:r>
                        <a:rPr lang="en-GB" sz="1600" b="1" dirty="0" smtClean="0">
                          <a:effectLst/>
                          <a:latin typeface="Myriad Pro"/>
                        </a:rPr>
                        <a:t>research</a:t>
                      </a:r>
                      <a:endParaRPr lang="en-US" sz="1600" b="1" dirty="0">
                        <a:effectLst/>
                        <a:latin typeface="Myriad Pro"/>
                        <a:ea typeface="Calibri"/>
                        <a:cs typeface="Calibri"/>
                      </a:endParaRPr>
                    </a:p>
                  </a:txBody>
                  <a:tcPr marL="59976" marR="59976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  <a:latin typeface="Myriad Pro"/>
                        </a:rPr>
                        <a:t>8 (62%) </a:t>
                      </a:r>
                      <a:endParaRPr lang="en-GB" sz="1600" b="1" dirty="0" smtClean="0">
                        <a:effectLst/>
                        <a:latin typeface="Myriad Pro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 smtClean="0">
                          <a:effectLst/>
                          <a:latin typeface="Myriad Pro"/>
                        </a:rPr>
                        <a:t>Applications </a:t>
                      </a:r>
                      <a:r>
                        <a:rPr lang="en-GB" sz="1600" b="1" dirty="0">
                          <a:effectLst/>
                          <a:latin typeface="Myriad Pro"/>
                        </a:rPr>
                        <a:t>include: </a:t>
                      </a:r>
                      <a:endParaRPr lang="en-GB" sz="1600" b="1" dirty="0" smtClean="0">
                        <a:effectLst/>
                        <a:latin typeface="Myriad Pro"/>
                      </a:endParaRP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600" b="1" dirty="0" smtClean="0">
                          <a:effectLst/>
                          <a:latin typeface="Myriad Pro"/>
                        </a:rPr>
                        <a:t>3 </a:t>
                      </a:r>
                      <a:r>
                        <a:rPr lang="en-GB" sz="1600" b="1" dirty="0">
                          <a:effectLst/>
                          <a:latin typeface="Myriad Pro"/>
                        </a:rPr>
                        <a:t>(23%) </a:t>
                      </a:r>
                      <a:r>
                        <a:rPr lang="en-GB" sz="1600" b="1" dirty="0" smtClean="0">
                          <a:effectLst/>
                          <a:latin typeface="Myriad Pro"/>
                        </a:rPr>
                        <a:t>policy</a:t>
                      </a: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600" b="1" dirty="0" smtClean="0">
                          <a:effectLst/>
                          <a:latin typeface="Myriad Pro"/>
                        </a:rPr>
                        <a:t>2 </a:t>
                      </a:r>
                      <a:r>
                        <a:rPr lang="en-GB" sz="1600" b="1" dirty="0">
                          <a:effectLst/>
                          <a:latin typeface="Myriad Pro"/>
                        </a:rPr>
                        <a:t>(15%) </a:t>
                      </a:r>
                      <a:r>
                        <a:rPr lang="en-GB" sz="1600" b="1" dirty="0" smtClean="0">
                          <a:effectLst/>
                          <a:latin typeface="Myriad Pro"/>
                        </a:rPr>
                        <a:t>analysis</a:t>
                      </a: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600" b="1" dirty="0" smtClean="0">
                          <a:effectLst/>
                          <a:latin typeface="Myriad Pro"/>
                        </a:rPr>
                        <a:t>8 </a:t>
                      </a:r>
                      <a:r>
                        <a:rPr lang="en-GB" sz="1600" b="1" dirty="0">
                          <a:effectLst/>
                          <a:latin typeface="Myriad Pro"/>
                        </a:rPr>
                        <a:t>(62%) </a:t>
                      </a:r>
                      <a:r>
                        <a:rPr lang="en-GB" sz="1600" b="1" dirty="0" smtClean="0">
                          <a:effectLst/>
                          <a:latin typeface="Myriad Pro"/>
                        </a:rPr>
                        <a:t>research</a:t>
                      </a:r>
                      <a:endParaRPr lang="en-US" sz="1600" b="1" dirty="0">
                        <a:effectLst/>
                        <a:latin typeface="Myriad Pro"/>
                      </a:endParaRPr>
                    </a:p>
                  </a:txBody>
                  <a:tcPr marL="59976" marR="59976" marT="0" marB="0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4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4100" u="sng" dirty="0" smtClean="0"/>
              <a:t>Currency</a:t>
            </a:r>
            <a:r>
              <a:rPr lang="en-US" sz="4100" dirty="0" smtClean="0"/>
              <a:t> (as of December 2012)</a:t>
            </a:r>
            <a:endParaRPr lang="en-US" sz="4100" dirty="0"/>
          </a:p>
          <a:p>
            <a:pPr lvl="1"/>
            <a:r>
              <a:rPr lang="en-US" sz="3600" dirty="0" smtClean="0"/>
              <a:t>73% of the databases provide data through 2010</a:t>
            </a:r>
          </a:p>
          <a:p>
            <a:pPr lvl="1"/>
            <a:r>
              <a:rPr lang="en-US" sz="3600" dirty="0" smtClean="0"/>
              <a:t>63% through 2011 </a:t>
            </a:r>
          </a:p>
          <a:p>
            <a:pPr lvl="1"/>
            <a:r>
              <a:rPr lang="en-US" sz="3600" dirty="0" smtClean="0"/>
              <a:t>28% through 2012</a:t>
            </a:r>
          </a:p>
          <a:p>
            <a:r>
              <a:rPr lang="en-US" sz="4100" u="sng" dirty="0" smtClean="0"/>
              <a:t>Completeness</a:t>
            </a:r>
            <a:endParaRPr lang="en-US" sz="4100" dirty="0" smtClean="0"/>
          </a:p>
          <a:p>
            <a:pPr lvl="1"/>
            <a:r>
              <a:rPr lang="en-US" sz="3600" dirty="0" smtClean="0"/>
              <a:t>the majority of databases contain blank or zero values for the key parameters of deaths and economic losses for more than 80% of their entries</a:t>
            </a:r>
          </a:p>
          <a:p>
            <a:pPr lvl="1"/>
            <a:r>
              <a:rPr lang="en-US" sz="3600" dirty="0" smtClean="0"/>
              <a:t>the majority of databases have 30% or more entries for which all values are blank or zero</a:t>
            </a:r>
          </a:p>
          <a:p>
            <a:pPr lvl="1"/>
            <a:r>
              <a:rPr lang="en-US" sz="3600" dirty="0" smtClean="0"/>
              <a:t>more than 50 % of the databases appear to contain data gaps (years for which no data was entered), (most prevalent in the earlier years for which the databases contain entries)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408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parameters, some with unclear definitions (“affected,” “victims”)</a:t>
            </a:r>
          </a:p>
          <a:p>
            <a:r>
              <a:rPr lang="en-US" dirty="0" smtClean="0"/>
              <a:t>Inconsistent economic valuation of physical damages and losses</a:t>
            </a:r>
          </a:p>
          <a:p>
            <a:r>
              <a:rPr lang="en-US" dirty="0" smtClean="0"/>
              <a:t>Lack of differentiation between zero (no losses) and missing values (no information)</a:t>
            </a:r>
          </a:p>
          <a:p>
            <a:r>
              <a:rPr lang="en-US" dirty="0" smtClean="0"/>
              <a:t>Attribution of losses in localities to local secondary hazards without ability to aggregate losses associated with a larger-scale, primary hazard</a:t>
            </a:r>
          </a:p>
          <a:p>
            <a:r>
              <a:rPr lang="en-US" dirty="0" smtClean="0"/>
              <a:t>Lack of application of standardizing indexing system (e.g. GLIDE)</a:t>
            </a:r>
          </a:p>
        </p:txBody>
      </p:sp>
    </p:spTree>
    <p:extLst>
      <p:ext uri="{BB962C8B-B14F-4D97-AF65-F5344CB8AC3E}">
        <p14:creationId xmlns:p14="http://schemas.microsoft.com/office/powerpoint/2010/main" val="30854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 hazard-related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Standardization of hazard event identification and characterization </a:t>
            </a:r>
          </a:p>
          <a:p>
            <a:pPr lvl="1"/>
            <a:r>
              <a:rPr lang="en-US" dirty="0" smtClean="0"/>
              <a:t>For real-time attribution of loss and damage (primary and secondary)</a:t>
            </a:r>
          </a:p>
          <a:p>
            <a:pPr lvl="1"/>
            <a:r>
              <a:rPr lang="en-US" dirty="0" smtClean="0"/>
              <a:t>For historical analysis of hazard/loss-damage relationships</a:t>
            </a:r>
          </a:p>
          <a:p>
            <a:r>
              <a:rPr lang="en-US" dirty="0" smtClean="0"/>
              <a:t>Official real-time hazard event designation and archiving of hazard event data (necessary for credibility, transparency, comparability)</a:t>
            </a:r>
          </a:p>
          <a:p>
            <a:r>
              <a:rPr lang="en-US" dirty="0" smtClean="0"/>
              <a:t>Integration of hazard related standards with other standards, such as of indexing (GLIDE), core parameters, economic valuation,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3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1271588"/>
            <a:ext cx="7267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070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Unrealized risk (hazard component)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Historical hazards event occurrence is an input for anticipating future occurrence but insufficient:</a:t>
            </a:r>
          </a:p>
          <a:p>
            <a:pPr lvl="1"/>
            <a:r>
              <a:rPr lang="en-US" dirty="0" smtClean="0"/>
              <a:t>Low </a:t>
            </a:r>
            <a:r>
              <a:rPr lang="en-US" dirty="0"/>
              <a:t>frequency events (tsunamis, earthquakes etc.)</a:t>
            </a:r>
          </a:p>
          <a:p>
            <a:pPr lvl="1"/>
            <a:r>
              <a:rPr lang="en-US" dirty="0"/>
              <a:t>High magnitude events (long return periods)</a:t>
            </a:r>
          </a:p>
          <a:p>
            <a:pPr lvl="1"/>
            <a:r>
              <a:rPr lang="en-US" dirty="0"/>
              <a:t>Climate </a:t>
            </a:r>
            <a:r>
              <a:rPr lang="en-US" dirty="0" smtClean="0"/>
              <a:t>change (non-stationary means)</a:t>
            </a:r>
            <a:endParaRPr lang="en-US" dirty="0"/>
          </a:p>
          <a:p>
            <a:pPr lvl="0"/>
            <a:r>
              <a:rPr lang="en-US" dirty="0" smtClean="0"/>
              <a:t>Linkage between realized and unrealized risk:</a:t>
            </a:r>
          </a:p>
          <a:p>
            <a:pPr lvl="1"/>
            <a:r>
              <a:rPr lang="en-US" dirty="0" smtClean="0"/>
              <a:t>Hazard parameters associated with loss and damage (magnitude, duration, location and timing)</a:t>
            </a:r>
          </a:p>
          <a:p>
            <a:pPr lvl="1"/>
            <a:r>
              <a:rPr lang="en-US" dirty="0" smtClean="0"/>
              <a:t>Modeling </a:t>
            </a:r>
            <a:r>
              <a:rPr lang="en-US" dirty="0"/>
              <a:t>and forecasting of future hazard </a:t>
            </a:r>
            <a:r>
              <a:rPr lang="en-US" dirty="0" smtClean="0"/>
              <a:t>events on </a:t>
            </a:r>
            <a:r>
              <a:rPr lang="en-US" dirty="0"/>
              <a:t>the basis of characteristics known to be associated with loss and </a:t>
            </a:r>
            <a:r>
              <a:rPr lang="en-US" dirty="0" smtClean="0"/>
              <a:t>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policy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dirty="0" smtClean="0"/>
              <a:t>Hyogo Framework for Action</a:t>
            </a:r>
          </a:p>
          <a:p>
            <a:pPr lvl="1"/>
            <a:r>
              <a:rPr lang="en-US" dirty="0" smtClean="0"/>
              <a:t>Substantial reduction in disaster losses</a:t>
            </a:r>
          </a:p>
          <a:p>
            <a:r>
              <a:rPr lang="en-US" dirty="0" smtClean="0"/>
              <a:t>MDG successor</a:t>
            </a:r>
          </a:p>
          <a:p>
            <a:pPr lvl="1"/>
            <a:r>
              <a:rPr lang="en-US" dirty="0" smtClean="0"/>
              <a:t>May 30 HLP report</a:t>
            </a:r>
          </a:p>
          <a:p>
            <a:r>
              <a:rPr lang="en-US" dirty="0" smtClean="0"/>
              <a:t>UNFCCC </a:t>
            </a:r>
            <a:r>
              <a:rPr lang="en-US" dirty="0" err="1" smtClean="0"/>
              <a:t>CoP</a:t>
            </a:r>
            <a:r>
              <a:rPr lang="en-US" dirty="0" smtClean="0"/>
              <a:t> 18 decision on loss and damage</a:t>
            </a:r>
          </a:p>
          <a:p>
            <a:pPr lvl="1"/>
            <a:r>
              <a:rPr lang="en-US" dirty="0" smtClean="0"/>
              <a:t>“international arrangement, such as an institutional mechanism”</a:t>
            </a:r>
          </a:p>
          <a:p>
            <a:pPr lvl="1"/>
            <a:r>
              <a:rPr lang="en-US" dirty="0" smtClean="0"/>
              <a:t>E.g. </a:t>
            </a:r>
            <a:r>
              <a:rPr lang="en-US" dirty="0"/>
              <a:t>r</a:t>
            </a:r>
            <a:r>
              <a:rPr lang="en-US" dirty="0" smtClean="0"/>
              <a:t>eporting procedure, fund, insurance, compensation</a:t>
            </a:r>
          </a:p>
        </p:txBody>
      </p:sp>
    </p:spTree>
    <p:extLst>
      <p:ext uri="{BB962C8B-B14F-4D97-AF65-F5344CB8AC3E}">
        <p14:creationId xmlns:p14="http://schemas.microsoft.com/office/powerpoint/2010/main" val="395157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5"/>
          <p:cNvSpPr>
            <a:spLocks noChangeArrowheads="1"/>
          </p:cNvSpPr>
          <p:nvPr/>
        </p:nvSpPr>
        <p:spPr bwMode="auto">
          <a:xfrm>
            <a:off x="1371600" y="685800"/>
            <a:ext cx="3733800" cy="396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Oval 7"/>
          <p:cNvSpPr>
            <a:spLocks noChangeArrowheads="1"/>
          </p:cNvSpPr>
          <p:nvPr/>
        </p:nvSpPr>
        <p:spPr bwMode="auto">
          <a:xfrm>
            <a:off x="3352800" y="381000"/>
            <a:ext cx="5029200" cy="5029200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1752600" y="5029200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“Realized risk”</a:t>
            </a:r>
          </a:p>
          <a:p>
            <a:pPr eaLnBrk="1" hangingPunct="1"/>
            <a:r>
              <a:rPr lang="en-US" dirty="0"/>
              <a:t>(Historical losses)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4648200" y="56388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“Unrealized risk” (Probable future losses)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657600" y="1676400"/>
            <a:ext cx="11430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err="1" smtClean="0"/>
              <a:t>Historicalloss</a:t>
            </a:r>
            <a:r>
              <a:rPr lang="en-US" dirty="0" smtClean="0"/>
              <a:t>-related </a:t>
            </a:r>
            <a:r>
              <a:rPr lang="en-US" dirty="0"/>
              <a:t>data used to evaluate risks of</a:t>
            </a:r>
          </a:p>
          <a:p>
            <a:pPr eaLnBrk="1" hangingPunct="1"/>
            <a:r>
              <a:rPr lang="en-US" dirty="0"/>
              <a:t>future</a:t>
            </a:r>
          </a:p>
          <a:p>
            <a:pPr eaLnBrk="1" hangingPunct="1"/>
            <a:r>
              <a:rPr lang="en-US" dirty="0"/>
              <a:t>losses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5334000" y="1600200"/>
            <a:ext cx="2663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dirty="0" smtClean="0"/>
              <a:t>Future hazards</a:t>
            </a:r>
            <a:endParaRPr lang="en-US" dirty="0"/>
          </a:p>
          <a:p>
            <a:pPr algn="l" eaLnBrk="1" hangingPunct="1">
              <a:buFontTx/>
              <a:buChar char="•"/>
            </a:pPr>
            <a:r>
              <a:rPr lang="en-US" dirty="0"/>
              <a:t>Elements at risk</a:t>
            </a:r>
          </a:p>
          <a:p>
            <a:pPr lvl="1" algn="l" eaLnBrk="1" hangingPunct="1">
              <a:buFontTx/>
              <a:buChar char="•"/>
            </a:pPr>
            <a:r>
              <a:rPr lang="en-US" dirty="0"/>
              <a:t>People</a:t>
            </a:r>
          </a:p>
          <a:p>
            <a:pPr lvl="1" algn="l" eaLnBrk="1" hangingPunct="1">
              <a:buFontTx/>
              <a:buChar char="•"/>
            </a:pPr>
            <a:r>
              <a:rPr lang="en-US" dirty="0"/>
              <a:t>Assets</a:t>
            </a:r>
          </a:p>
          <a:p>
            <a:pPr lvl="1" algn="l" eaLnBrk="1" hangingPunct="1">
              <a:buFontTx/>
              <a:buChar char="•"/>
            </a:pPr>
            <a:r>
              <a:rPr lang="en-US" dirty="0"/>
              <a:t>Economic activities</a:t>
            </a:r>
          </a:p>
          <a:p>
            <a:pPr algn="l" eaLnBrk="1" hangingPunct="1">
              <a:buFontTx/>
              <a:buChar char="•"/>
            </a:pPr>
            <a:r>
              <a:rPr lang="en-US" dirty="0"/>
              <a:t>Vulnerabilities</a:t>
            </a:r>
          </a:p>
          <a:p>
            <a:pPr algn="l" eaLnBrk="1" hangingPunct="1">
              <a:buFontTx/>
              <a:buChar char="•"/>
            </a:pPr>
            <a:r>
              <a:rPr lang="en-US" dirty="0"/>
              <a:t>Static/dynamic</a:t>
            </a:r>
          </a:p>
          <a:p>
            <a:pPr algn="l" eaLnBrk="1" hangingPunct="1"/>
            <a:endParaRPr lang="en-US" dirty="0"/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1600200" y="1600200"/>
            <a:ext cx="17811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Historical loss </a:t>
            </a:r>
            <a:r>
              <a:rPr lang="en-US" dirty="0" smtClean="0"/>
              <a:t>data </a:t>
            </a:r>
            <a:r>
              <a:rPr lang="en-US" dirty="0"/>
              <a:t>used to assess loss levels, patterns, trends and cumulative impacts on development</a:t>
            </a:r>
          </a:p>
        </p:txBody>
      </p:sp>
    </p:spTree>
    <p:extLst>
      <p:ext uri="{BB962C8B-B14F-4D97-AF65-F5344CB8AC3E}">
        <p14:creationId xmlns:p14="http://schemas.microsoft.com/office/powerpoint/2010/main" val="316530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1" grpId="0"/>
      <p:bldP spid="92172" grpId="0"/>
      <p:bldP spid="921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Hazard-related issues (realized)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Event characterization – in terms of magnitude, duration, location, timing and (in the case of unrealized risk), probability of occurrence</a:t>
            </a:r>
          </a:p>
          <a:p>
            <a:r>
              <a:rPr lang="en-US" dirty="0" smtClean="0"/>
              <a:t>Hierarchy – primary large-scale and secondary localized hazard event identification</a:t>
            </a:r>
          </a:p>
          <a:p>
            <a:r>
              <a:rPr lang="en-US" dirty="0" smtClean="0"/>
              <a:t>Attribution of losses</a:t>
            </a:r>
          </a:p>
          <a:p>
            <a:pPr lvl="1"/>
            <a:r>
              <a:rPr lang="en-US" dirty="0" smtClean="0"/>
              <a:t>In real time</a:t>
            </a:r>
          </a:p>
          <a:p>
            <a:pPr lvl="1"/>
            <a:r>
              <a:rPr lang="en-US" dirty="0" smtClean="0"/>
              <a:t>Hazard event historical databases</a:t>
            </a:r>
          </a:p>
          <a:p>
            <a:r>
              <a:rPr lang="en-US" dirty="0"/>
              <a:t>Indexing – assignment of a </a:t>
            </a:r>
            <a:r>
              <a:rPr lang="en-US" dirty="0" err="1"/>
              <a:t>standarized</a:t>
            </a:r>
            <a:r>
              <a:rPr lang="en-US" dirty="0"/>
              <a:t>, unique identifying number for each event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azard-related issues (unrealized)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r>
              <a:rPr lang="en-US" dirty="0" smtClean="0"/>
              <a:t> – return periods and probabilities of future </a:t>
            </a:r>
            <a:r>
              <a:rPr lang="en-US" smtClean="0"/>
              <a:t>hazard event occurrence </a:t>
            </a:r>
            <a:r>
              <a:rPr lang="en-US" dirty="0" smtClean="0"/>
              <a:t>(for assessing unrealized risk)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Realized risk (loss and damage)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057400"/>
            <a:ext cx="8458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5288655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Indonesia National Agency for Disaster Management (BNPB)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6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Realized risk data: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Primary data guides relief, recovery and reconstruction </a:t>
            </a:r>
            <a:r>
              <a:rPr lang="en-US" dirty="0" err="1" smtClean="0"/>
              <a:t>programmes</a:t>
            </a:r>
            <a:r>
              <a:rPr lang="en-US" dirty="0" smtClean="0"/>
              <a:t> following disasters </a:t>
            </a:r>
          </a:p>
          <a:p>
            <a:r>
              <a:rPr lang="en-US" dirty="0" smtClean="0"/>
              <a:t>Input for assessing risks of future disasters </a:t>
            </a:r>
          </a:p>
          <a:p>
            <a:r>
              <a:rPr lang="en-US" dirty="0" smtClean="0"/>
              <a:t>Calibrating the cost-effectiveness of investments intended to reduce losses</a:t>
            </a:r>
          </a:p>
          <a:p>
            <a:r>
              <a:rPr lang="en-US" dirty="0" smtClean="0"/>
              <a:t>Tracking loss patterns and trends </a:t>
            </a:r>
          </a:p>
          <a:p>
            <a:r>
              <a:rPr lang="en-US" dirty="0" smtClean="0"/>
              <a:t>Thematic analyses (e.g. gender differences in morbidity and mortality, assessing sector-specific losses)</a:t>
            </a:r>
          </a:p>
          <a:p>
            <a:r>
              <a:rPr lang="en-US" dirty="0" smtClean="0"/>
              <a:t>Outcome indicators for international policy frameworks (e.g. HFA and UNFCCC CoP18 decision on loss and damage)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1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02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Country/regional level systems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/>
          <a:lstStyle/>
          <a:p>
            <a:r>
              <a:rPr lang="en-US" dirty="0" smtClean="0"/>
              <a:t>57 loss and damage databases identified</a:t>
            </a:r>
          </a:p>
          <a:p>
            <a:pPr lvl="1"/>
            <a:r>
              <a:rPr lang="en-US" dirty="0" smtClean="0"/>
              <a:t>50 national</a:t>
            </a:r>
          </a:p>
          <a:p>
            <a:pPr lvl="1"/>
            <a:r>
              <a:rPr lang="en-US" dirty="0" smtClean="0"/>
              <a:t>4 sub-national</a:t>
            </a:r>
          </a:p>
          <a:p>
            <a:pPr lvl="1"/>
            <a:r>
              <a:rPr lang="en-US" dirty="0" smtClean="0"/>
              <a:t>2 regional</a:t>
            </a:r>
          </a:p>
          <a:p>
            <a:pPr lvl="1"/>
            <a:r>
              <a:rPr lang="en-US" dirty="0" smtClean="0"/>
              <a:t>1 event-based</a:t>
            </a:r>
          </a:p>
          <a:p>
            <a:r>
              <a:rPr lang="en-US" dirty="0" smtClean="0"/>
              <a:t>(25 supported by UNDP)</a:t>
            </a:r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299557"/>
              </p:ext>
            </p:extLst>
          </p:nvPr>
        </p:nvGraphicFramePr>
        <p:xfrm>
          <a:off x="4644008" y="126876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19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765</Words>
  <Application>Microsoft Office PowerPoint</Application>
  <PresentationFormat>On-screen Show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Risk Analysis and Needs and Requirements for Hazard Information</vt:lpstr>
      <vt:lpstr>PowerPoint Presentation</vt:lpstr>
      <vt:lpstr>Hazard-related issues (realized)</vt:lpstr>
      <vt:lpstr>Hazard-related issues (unrealized)</vt:lpstr>
      <vt:lpstr>Realized risk (loss and damage)</vt:lpstr>
      <vt:lpstr>Realized risk data: Applications</vt:lpstr>
      <vt:lpstr>PowerPoint Presentation</vt:lpstr>
      <vt:lpstr>PowerPoint Presentation</vt:lpstr>
      <vt:lpstr>Country/regional level systems</vt:lpstr>
      <vt:lpstr>System characteristics</vt:lpstr>
      <vt:lpstr>Institutionalization</vt:lpstr>
      <vt:lpstr>Compararison by host type</vt:lpstr>
      <vt:lpstr>Content analysis</vt:lpstr>
      <vt:lpstr>Content analysis</vt:lpstr>
      <vt:lpstr>Specific hazard-related needs</vt:lpstr>
      <vt:lpstr>PowerPoint Presentation</vt:lpstr>
      <vt:lpstr>Unrealized risk (hazard component)</vt:lpstr>
      <vt:lpstr>International policy context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Analysis and Needs and Requirements for Hazard Information</dc:title>
  <dc:creator>Maxx Dilley</dc:creator>
  <cp:lastModifiedBy>Maxx Dilley</cp:lastModifiedBy>
  <cp:revision>26</cp:revision>
  <dcterms:created xsi:type="dcterms:W3CDTF">2013-06-09T17:48:06Z</dcterms:created>
  <dcterms:modified xsi:type="dcterms:W3CDTF">2013-06-10T10:29:06Z</dcterms:modified>
</cp:coreProperties>
</file>